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1300" r:id="rId2"/>
    <p:sldId id="1284" r:id="rId3"/>
    <p:sldId id="1311" r:id="rId4"/>
    <p:sldId id="1312" r:id="rId5"/>
    <p:sldId id="1313" r:id="rId6"/>
    <p:sldId id="1314" r:id="rId7"/>
    <p:sldId id="1318" r:id="rId8"/>
    <p:sldId id="1321" r:id="rId9"/>
    <p:sldId id="1320" r:id="rId10"/>
    <p:sldId id="1322" r:id="rId11"/>
    <p:sldId id="1323" r:id="rId12"/>
    <p:sldId id="1324" r:id="rId13"/>
  </p:sldIdLst>
  <p:sldSz cx="9144000" cy="6858000" type="screen4x3"/>
  <p:notesSz cx="6858000" cy="9774238"/>
  <p:defaultTextStyle>
    <a:defPPr>
      <a:defRPr lang="pt-BR"/>
    </a:defPPr>
    <a:lvl1pPr algn="ct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0000FF"/>
    <a:srgbClr val="9966FF"/>
    <a:srgbClr val="FFCC00"/>
    <a:srgbClr val="FFFF99"/>
    <a:srgbClr val="FF0000"/>
    <a:srgbClr val="CC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91" autoAdjust="0"/>
    <p:restoredTop sz="94660" autoAdjust="0"/>
  </p:normalViewPr>
  <p:slideViewPr>
    <p:cSldViewPr>
      <p:cViewPr varScale="1">
        <p:scale>
          <a:sx n="74" d="100"/>
          <a:sy n="74" d="100"/>
        </p:scale>
        <p:origin x="-126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27" tIns="47564" rIns="95127" bIns="47564" numCol="1" anchor="t" anchorCtr="0" compatLnSpc="1">
            <a:prstTxWarp prst="textNoShape">
              <a:avLst/>
            </a:prstTxWarp>
          </a:bodyPr>
          <a:lstStyle>
            <a:lvl1pPr algn="l" defTabSz="950913">
              <a:defRPr sz="1200">
                <a:latin typeface="Times New Roman" pitchFamily="18" charset="0"/>
              </a:defRPr>
            </a:lvl1pPr>
          </a:lstStyle>
          <a:p>
            <a:endParaRPr lang="pt-B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27" tIns="47564" rIns="95127" bIns="47564" numCol="1" anchor="t" anchorCtr="0" compatLnSpc="1">
            <a:prstTxWarp prst="textNoShape">
              <a:avLst/>
            </a:prstTxWarp>
          </a:bodyPr>
          <a:lstStyle>
            <a:lvl1pPr algn="r" defTabSz="950913">
              <a:defRPr sz="1200">
                <a:latin typeface="Times New Roman" pitchFamily="18" charset="0"/>
              </a:defRPr>
            </a:lvl1pPr>
          </a:lstStyle>
          <a:p>
            <a:endParaRPr lang="pt-BR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5288"/>
            <a:ext cx="2971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27" tIns="47564" rIns="95127" bIns="47564" numCol="1" anchor="b" anchorCtr="0" compatLnSpc="1">
            <a:prstTxWarp prst="textNoShape">
              <a:avLst/>
            </a:prstTxWarp>
          </a:bodyPr>
          <a:lstStyle>
            <a:lvl1pPr algn="l" defTabSz="950913">
              <a:defRPr sz="1200">
                <a:latin typeface="Times New Roman" pitchFamily="18" charset="0"/>
              </a:defRPr>
            </a:lvl1pPr>
          </a:lstStyle>
          <a:p>
            <a:endParaRPr lang="pt-B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285288"/>
            <a:ext cx="2971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27" tIns="47564" rIns="95127" bIns="47564" numCol="1" anchor="b" anchorCtr="0" compatLnSpc="1">
            <a:prstTxWarp prst="textNoShape">
              <a:avLst/>
            </a:prstTxWarp>
          </a:bodyPr>
          <a:lstStyle>
            <a:lvl1pPr algn="r" defTabSz="950913">
              <a:defRPr sz="1200">
                <a:latin typeface="Times New Roman" pitchFamily="18" charset="0"/>
              </a:defRPr>
            </a:lvl1pPr>
          </a:lstStyle>
          <a:p>
            <a:fld id="{EE90C057-48A9-420B-802B-65021E229D71}" type="slidenum">
              <a:rPr lang="pt-BR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4828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27" tIns="47564" rIns="95127" bIns="47564" numCol="1" anchor="t" anchorCtr="0" compatLnSpc="1">
            <a:prstTxWarp prst="textNoShape">
              <a:avLst/>
            </a:prstTxWarp>
          </a:bodyPr>
          <a:lstStyle>
            <a:lvl1pPr algn="l" defTabSz="950913">
              <a:defRPr sz="1200" b="1"/>
            </a:lvl1pPr>
          </a:lstStyle>
          <a:p>
            <a:endParaRPr lang="pt-BR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27" tIns="47564" rIns="95127" bIns="47564" numCol="1" anchor="t" anchorCtr="0" compatLnSpc="1">
            <a:prstTxWarp prst="textNoShape">
              <a:avLst/>
            </a:prstTxWarp>
          </a:bodyPr>
          <a:lstStyle>
            <a:lvl1pPr algn="r" defTabSz="950913">
              <a:defRPr sz="1200" b="1"/>
            </a:lvl1pPr>
          </a:lstStyle>
          <a:p>
            <a:endParaRPr lang="pt-BR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7425" y="731838"/>
            <a:ext cx="4887913" cy="36655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41850"/>
            <a:ext cx="50292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27" tIns="47564" rIns="95127" bIns="4756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5288"/>
            <a:ext cx="2971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27" tIns="47564" rIns="95127" bIns="47564" numCol="1" anchor="b" anchorCtr="0" compatLnSpc="1">
            <a:prstTxWarp prst="textNoShape">
              <a:avLst/>
            </a:prstTxWarp>
          </a:bodyPr>
          <a:lstStyle>
            <a:lvl1pPr algn="l" defTabSz="950913">
              <a:defRPr sz="1200" b="1"/>
            </a:lvl1pPr>
          </a:lstStyle>
          <a:p>
            <a:endParaRPr lang="pt-BR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285288"/>
            <a:ext cx="29718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127" tIns="47564" rIns="95127" bIns="47564" numCol="1" anchor="b" anchorCtr="0" compatLnSpc="1">
            <a:prstTxWarp prst="textNoShape">
              <a:avLst/>
            </a:prstTxWarp>
          </a:bodyPr>
          <a:lstStyle>
            <a:lvl1pPr algn="r" defTabSz="950913">
              <a:defRPr sz="1200" b="1"/>
            </a:lvl1pPr>
          </a:lstStyle>
          <a:p>
            <a:fld id="{9B18B7A5-4C66-455E-ACFA-08F9C3504DB6}" type="slidenum">
              <a:rPr lang="pt-BR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3609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B9C40C-49C1-489A-9ACC-7950FA2A2A23}" type="slidenum">
              <a:rPr lang="pt-BR">
                <a:solidFill>
                  <a:srgbClr val="000000"/>
                </a:solidFill>
              </a:rPr>
              <a:pPr/>
              <a:t>1</a:t>
            </a:fld>
            <a:endParaRPr lang="pt-BR">
              <a:solidFill>
                <a:srgbClr val="000000"/>
              </a:solidFill>
            </a:endParaRPr>
          </a:p>
        </p:txBody>
      </p:sp>
      <p:sp>
        <p:nvSpPr>
          <p:cNvPr id="93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85654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29ACD-F787-4BA3-9D50-AE2437E001ED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74F7F8-EF80-466B-94A7-8C7C3DAF887E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73ADC-E8A7-4673-8BA9-5BA4167FE3B4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abela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20E75C6-9142-47EA-8334-3A9BBB86FACE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99B56E-0981-432C-8419-31A47F3F2642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535A6-1CAC-42C2-B5AC-6CE81117018B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43C2C-B8D3-4682-8EA5-49CB534704AA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836B62-EF67-4B5A-8216-344AC0AEA99F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FCE944-4E9B-4DA9-BA29-42D3FC8F5316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665EE-B28A-4578-8B6F-9CD8E5095B1E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1042B-73FD-4AF3-AF97-A2C38D5269C2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979628-F3E7-44CF-9B18-F16AE2F3E385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09552124-9874-4E0C-A2DF-A4EAB630EB01}" type="slidenum">
              <a:rPr lang="pt-BR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utoUpdateAnimBg="0"/>
      <p:bldP spid="1027" grpId="0" build="p" autoUpdateAnimBg="0" advAuto="0">
        <p:tmplLst>
          <p:tmpl lvl="1">
            <p:tnLst>
              <p:par>
                <p:cTn presetID="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338" name="Text Box 2"/>
          <p:cNvSpPr txBox="1">
            <a:spLocks noChangeArrowheads="1"/>
          </p:cNvSpPr>
          <p:nvPr/>
        </p:nvSpPr>
        <p:spPr bwMode="auto">
          <a:xfrm>
            <a:off x="1447800" y="4797425"/>
            <a:ext cx="632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endParaRPr lang="pt-BR" b="1" i="1">
              <a:solidFill>
                <a:srgbClr val="000000"/>
              </a:solidFill>
            </a:endParaRPr>
          </a:p>
        </p:txBody>
      </p:sp>
      <p:sp>
        <p:nvSpPr>
          <p:cNvPr id="526344" name="Text Box 8"/>
          <p:cNvSpPr txBox="1">
            <a:spLocks noChangeArrowheads="1"/>
          </p:cNvSpPr>
          <p:nvPr/>
        </p:nvSpPr>
        <p:spPr bwMode="auto">
          <a:xfrm>
            <a:off x="642910" y="357166"/>
            <a:ext cx="792088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pt-BR" sz="3600" dirty="0">
              <a:solidFill>
                <a:srgbClr val="000000"/>
              </a:solidFill>
              <a:latin typeface="Arial Black" pitchFamily="34" charset="0"/>
            </a:endParaRPr>
          </a:p>
          <a:p>
            <a:r>
              <a:rPr lang="pt-BR" sz="4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Alterações no Regulamento da Previdência Social  </a:t>
            </a:r>
          </a:p>
          <a:p>
            <a:r>
              <a:rPr lang="pt-BR" sz="4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Efetuadas pelo </a:t>
            </a:r>
          </a:p>
          <a:p>
            <a:r>
              <a:rPr lang="pt-BR" sz="4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Decreto nº 10.410, de 2019</a:t>
            </a:r>
          </a:p>
          <a:p>
            <a:endParaRPr lang="pt-BR" sz="4000" b="1" i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pt-BR" sz="2400" b="1" i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pt-BR" sz="2400" b="1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pt-BR" sz="2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Brasília – DF, agosto de 2020</a:t>
            </a:r>
            <a:endParaRPr lang="pt-BR" sz="2400" b="1" i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71148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pt-BR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Outras Disposições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908721"/>
            <a:ext cx="4040188" cy="648072"/>
          </a:xfrm>
        </p:spPr>
        <p:txBody>
          <a:bodyPr/>
          <a:lstStyle/>
          <a:p>
            <a:pPr algn="ctr"/>
            <a:r>
              <a:rPr lang="pt-BR" dirty="0" smtClean="0"/>
              <a:t>Regra anterior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1484784"/>
            <a:ext cx="4040188" cy="5373216"/>
          </a:xfrm>
        </p:spPr>
        <p:txBody>
          <a:bodyPr/>
          <a:lstStyle/>
          <a:p>
            <a:r>
              <a:rPr lang="pt-BR" sz="2000" b="1" dirty="0" smtClean="0"/>
              <a:t>Guarda de documentos ou de comprovantes</a:t>
            </a:r>
            <a:r>
              <a:rPr lang="pt-BR" sz="2000" dirty="0" smtClean="0"/>
              <a:t>: 10 anos.</a:t>
            </a:r>
          </a:p>
          <a:p>
            <a:endParaRPr lang="pt-BR" sz="2000" dirty="0" smtClean="0"/>
          </a:p>
          <a:p>
            <a:endParaRPr lang="pt-BR" sz="2000" dirty="0"/>
          </a:p>
          <a:p>
            <a:endParaRPr lang="pt-BR" sz="2000" dirty="0" smtClean="0"/>
          </a:p>
          <a:p>
            <a:endParaRPr lang="pt-BR" sz="2000" dirty="0"/>
          </a:p>
          <a:p>
            <a:r>
              <a:rPr lang="pt-BR" sz="2000" dirty="0"/>
              <a:t> </a:t>
            </a:r>
            <a:r>
              <a:rPr lang="pt-BR" sz="2000" dirty="0" smtClean="0"/>
              <a:t>Anexo V (atividades preponderantes e correspondentes graus de risco).</a:t>
            </a:r>
          </a:p>
          <a:p>
            <a:pPr algn="just"/>
            <a:r>
              <a:rPr lang="pt-BR" sz="2000" dirty="0" smtClean="0"/>
              <a:t>Alíquotas de contribuição dos segurados empregados (8 a 11%, sem progressividade).</a:t>
            </a:r>
            <a:endParaRPr lang="pt-BR" sz="2000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908721"/>
            <a:ext cx="4041775" cy="648072"/>
          </a:xfrm>
        </p:spPr>
        <p:txBody>
          <a:bodyPr/>
          <a:lstStyle/>
          <a:p>
            <a:pPr algn="ctr"/>
            <a:r>
              <a:rPr lang="pt-BR" dirty="0" smtClean="0"/>
              <a:t>Nova regra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84784"/>
            <a:ext cx="4041775" cy="5373216"/>
          </a:xfrm>
        </p:spPr>
        <p:txBody>
          <a:bodyPr/>
          <a:lstStyle/>
          <a:p>
            <a:r>
              <a:rPr lang="pt-BR" sz="2000" dirty="0" smtClean="0"/>
              <a:t>5 anos (prazo decadencial).</a:t>
            </a:r>
          </a:p>
          <a:p>
            <a:endParaRPr lang="pt-BR" sz="2000" dirty="0"/>
          </a:p>
          <a:p>
            <a:pPr algn="just"/>
            <a:r>
              <a:rPr lang="pt-BR" sz="2000" dirty="0" smtClean="0"/>
              <a:t>Inclusão de novas categorias de segurados: intermitente, motorista de aplicativo, </a:t>
            </a:r>
            <a:r>
              <a:rPr lang="pt-BR" sz="2000" dirty="0"/>
              <a:t>artesão e </a:t>
            </a:r>
            <a:r>
              <a:rPr lang="pt-BR" sz="2000" dirty="0" smtClean="0"/>
              <a:t>repentista.</a:t>
            </a:r>
          </a:p>
          <a:p>
            <a:pPr algn="just"/>
            <a:endParaRPr lang="pt-BR" sz="2000" dirty="0"/>
          </a:p>
          <a:p>
            <a:pPr algn="just"/>
            <a:r>
              <a:rPr lang="pt-BR" sz="2000" dirty="0" smtClean="0"/>
              <a:t>Novo Anexo V - adequação </a:t>
            </a:r>
            <a:r>
              <a:rPr lang="pt-BR" sz="2000" dirty="0"/>
              <a:t>à Resolução CONCLA nº 02, de </a:t>
            </a:r>
            <a:r>
              <a:rPr lang="pt-BR" sz="2000" dirty="0" smtClean="0"/>
              <a:t>2018 (novos códigos </a:t>
            </a:r>
            <a:r>
              <a:rPr lang="pt-BR" sz="2000" dirty="0"/>
              <a:t>da </a:t>
            </a:r>
            <a:r>
              <a:rPr lang="pt-BR" sz="2000" dirty="0" smtClean="0"/>
              <a:t>CNAE).</a:t>
            </a:r>
          </a:p>
          <a:p>
            <a:pPr algn="just"/>
            <a:r>
              <a:rPr lang="pt-BR" sz="2000" dirty="0" smtClean="0"/>
              <a:t>7,5 a 14% (com progressividade).</a:t>
            </a:r>
            <a:endParaRPr lang="pt-BR" sz="2000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36B62-EF67-4B5A-8216-344AC0AEA99F}" type="slidenum">
              <a:rPr lang="pt-BR" smtClean="0">
                <a:solidFill>
                  <a:srgbClr val="000000"/>
                </a:solidFill>
              </a:rPr>
              <a:pPr/>
              <a:t>10</a:t>
            </a:fld>
            <a:endParaRPr lang="pt-BR">
              <a:solidFill>
                <a:srgbClr val="000000"/>
              </a:solidFill>
            </a:endParaRPr>
          </a:p>
        </p:txBody>
      </p:sp>
      <p:cxnSp>
        <p:nvCxnSpPr>
          <p:cNvPr id="11" name="Conector reto 10"/>
          <p:cNvCxnSpPr/>
          <p:nvPr/>
        </p:nvCxnSpPr>
        <p:spPr bwMode="auto">
          <a:xfrm>
            <a:off x="467544" y="2204864"/>
            <a:ext cx="82809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Conector reto 18"/>
          <p:cNvCxnSpPr/>
          <p:nvPr/>
        </p:nvCxnSpPr>
        <p:spPr bwMode="auto">
          <a:xfrm>
            <a:off x="467544" y="3573016"/>
            <a:ext cx="835292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Conector reto 20"/>
          <p:cNvCxnSpPr/>
          <p:nvPr/>
        </p:nvCxnSpPr>
        <p:spPr bwMode="auto">
          <a:xfrm>
            <a:off x="467544" y="4509120"/>
            <a:ext cx="81369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486371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836712"/>
          </a:xfrm>
        </p:spPr>
        <p:txBody>
          <a:bodyPr/>
          <a:lstStyle/>
          <a:p>
            <a:r>
              <a:rPr lang="pt-BR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Questionamentos da CNA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5800" y="620688"/>
            <a:ext cx="7772400" cy="5904656"/>
          </a:xfrm>
        </p:spPr>
        <p:txBody>
          <a:bodyPr/>
          <a:lstStyle/>
          <a:p>
            <a:pPr algn="just"/>
            <a:endParaRPr lang="pt-BR" sz="2000" b="1" dirty="0" smtClean="0"/>
          </a:p>
          <a:p>
            <a:pPr algn="just"/>
            <a:r>
              <a:rPr lang="pt-BR" sz="2000" b="1" dirty="0" smtClean="0"/>
              <a:t>Manutenção da qualidade </a:t>
            </a:r>
            <a:r>
              <a:rPr lang="pt-BR" sz="2000" b="1" dirty="0"/>
              <a:t>de segurado após a cessação do benefício por incapacidade</a:t>
            </a:r>
            <a:r>
              <a:rPr lang="pt-BR" sz="2000" dirty="0"/>
              <a:t>: 12/24/36 </a:t>
            </a:r>
            <a:r>
              <a:rPr lang="pt-BR" sz="2000" dirty="0" smtClean="0"/>
              <a:t>meses. Pretensão de manutenção do anterior.</a:t>
            </a:r>
            <a:endParaRPr lang="pt-BR" sz="2000" b="1" dirty="0" smtClean="0"/>
          </a:p>
          <a:p>
            <a:pPr algn="just"/>
            <a:r>
              <a:rPr lang="pt-BR" sz="2000" b="1" dirty="0" smtClean="0"/>
              <a:t>Contribuição do empregador sobre salário-maternidade (</a:t>
            </a:r>
            <a:r>
              <a:rPr lang="pt-BR" sz="2000" b="1" dirty="0"/>
              <a:t>RE </a:t>
            </a:r>
            <a:r>
              <a:rPr lang="pt-BR" sz="2000" b="1" dirty="0" smtClean="0"/>
              <a:t>576967)</a:t>
            </a:r>
            <a:r>
              <a:rPr lang="pt-BR" sz="2000" dirty="0" smtClean="0"/>
              <a:t>: a decisão ainda não transitou em julgado.</a:t>
            </a:r>
          </a:p>
          <a:p>
            <a:pPr algn="just"/>
            <a:r>
              <a:rPr lang="pt-BR" sz="2000" b="1" dirty="0" smtClean="0"/>
              <a:t>Súmulas administrativas (art. 352)</a:t>
            </a:r>
            <a:r>
              <a:rPr lang="pt-BR" sz="2000" dirty="0" smtClean="0"/>
              <a:t>: competência </a:t>
            </a:r>
            <a:r>
              <a:rPr lang="pt-BR" sz="2000" dirty="0"/>
              <a:t>para </a:t>
            </a:r>
            <a:r>
              <a:rPr lang="pt-BR" sz="2000" dirty="0" smtClean="0"/>
              <a:t>que emissão </a:t>
            </a:r>
            <a:r>
              <a:rPr lang="pt-BR" sz="2000" dirty="0"/>
              <a:t>e edição de Súmula com efeito vinculante </a:t>
            </a:r>
            <a:r>
              <a:rPr lang="pt-BR" sz="2000" dirty="0" smtClean="0"/>
              <a:t>seja do CRPS, </a:t>
            </a:r>
            <a:r>
              <a:rPr lang="pt-BR" sz="2000" dirty="0"/>
              <a:t>não do </a:t>
            </a:r>
            <a:r>
              <a:rPr lang="pt-BR" sz="2000" dirty="0" smtClean="0"/>
              <a:t>INSS. A pretensão do RPS é apenas internalizar a jurisprudência no âmbito do reconhecimento inicial de direitos.</a:t>
            </a:r>
          </a:p>
          <a:p>
            <a:pPr algn="just"/>
            <a:r>
              <a:rPr lang="pt-BR" sz="2000" b="1" dirty="0"/>
              <a:t>Art. 374, §</a:t>
            </a:r>
            <a:r>
              <a:rPr lang="pt-BR" sz="2000" b="1" dirty="0" smtClean="0"/>
              <a:t>4º:</a:t>
            </a:r>
            <a:r>
              <a:rPr lang="pt-BR" sz="2000" b="1" dirty="0"/>
              <a:t> </a:t>
            </a:r>
            <a:r>
              <a:rPr lang="pt-BR" sz="2000" i="1" dirty="0"/>
              <a:t>Nas hipóteses de requerimento de revisão de benefício em manutenção ou </a:t>
            </a:r>
            <a:r>
              <a:rPr lang="pt-BR" sz="2000" b="1" i="1" dirty="0"/>
              <a:t>de recurso de decisão do INSS </a:t>
            </a:r>
            <a:r>
              <a:rPr lang="pt-BR" sz="2000" i="1" dirty="0"/>
              <a:t>com apresentação de novos elementos extemporaneamente ao ato concessório, os efeitos financeiros serão fixados na data do pedido de revisão </a:t>
            </a:r>
            <a:r>
              <a:rPr lang="pt-BR" sz="2000" b="1" i="1" dirty="0"/>
              <a:t>ou do recurso</a:t>
            </a:r>
            <a:r>
              <a:rPr lang="pt-BR" sz="2000" i="1" dirty="0"/>
              <a:t>.  </a:t>
            </a:r>
            <a:r>
              <a:rPr lang="pt-BR" sz="2000" dirty="0" smtClean="0"/>
              <a:t>(Exclusão das partes em negrito).</a:t>
            </a:r>
          </a:p>
          <a:p>
            <a:r>
              <a:rPr lang="pt-BR" sz="2000" b="1" dirty="0"/>
              <a:t>Art. </a:t>
            </a:r>
            <a:r>
              <a:rPr lang="pt-BR" sz="2000" b="1" dirty="0" smtClean="0"/>
              <a:t>176-E: </a:t>
            </a:r>
            <a:r>
              <a:rPr lang="pt-BR" sz="2000" dirty="0" smtClean="0"/>
              <a:t>sugestão de inserir, como §§, </a:t>
            </a:r>
            <a:r>
              <a:rPr lang="pt-BR" sz="2000" dirty="0"/>
              <a:t>os </a:t>
            </a:r>
            <a:r>
              <a:rPr lang="pt-BR" sz="2000" dirty="0" err="1"/>
              <a:t>arts</a:t>
            </a:r>
            <a:r>
              <a:rPr lang="pt-BR" sz="2000" dirty="0"/>
              <a:t>. 680 a 683 da </a:t>
            </a:r>
            <a:r>
              <a:rPr lang="pt-BR" sz="2000" dirty="0" smtClean="0"/>
              <a:t>IN, que tratam de instrução processual.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B56E-0981-432C-8419-31A47F3F2642}" type="slidenum">
              <a:rPr lang="pt-BR" smtClean="0"/>
              <a:pPr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32724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836712"/>
          </a:xfrm>
        </p:spPr>
        <p:txBody>
          <a:bodyPr/>
          <a:lstStyle/>
          <a:p>
            <a:r>
              <a:rPr lang="pt-BR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Questionamentos da CNA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5800" y="620688"/>
            <a:ext cx="7772400" cy="6336704"/>
          </a:xfrm>
        </p:spPr>
        <p:txBody>
          <a:bodyPr/>
          <a:lstStyle/>
          <a:p>
            <a:pPr algn="just"/>
            <a:r>
              <a:rPr lang="pt-BR" sz="2000" b="1" dirty="0" smtClean="0"/>
              <a:t>Art. 176, § 3º: </a:t>
            </a:r>
            <a:r>
              <a:rPr lang="pt-BR" sz="2000" i="1" dirty="0" smtClean="0"/>
              <a:t>Não caberá recurso ao CRPS da decisão que determine o arquivamento do requerimento sem análise de mérito decorrente da não apresentação de documentação indispensável ao exame do requerimento.</a:t>
            </a:r>
          </a:p>
          <a:p>
            <a:pPr lvl="1" algn="just"/>
            <a:r>
              <a:rPr lang="pt-BR" sz="1600" dirty="0" smtClean="0"/>
              <a:t>Fundamento: art. 40 da Lei nº 9.784/1999: “Quando </a:t>
            </a:r>
            <a:r>
              <a:rPr lang="pt-BR" sz="1600" dirty="0"/>
              <a:t>dados, atuações ou documentos solicitados ao interessado forem necessários à apreciação de pedido formulado, o não atendimento no prazo fixado pela Administração para a respectiva apresentação implicará arquivamento do processo</a:t>
            </a:r>
            <a:r>
              <a:rPr lang="pt-BR" sz="1600" dirty="0" smtClean="0"/>
              <a:t>.”</a:t>
            </a:r>
          </a:p>
          <a:p>
            <a:pPr algn="just"/>
            <a:r>
              <a:rPr lang="pt-BR" sz="2000" b="1" dirty="0"/>
              <a:t>Art. 66, § </a:t>
            </a:r>
            <a:r>
              <a:rPr lang="pt-BR" sz="2000" b="1" dirty="0" smtClean="0"/>
              <a:t>3º:</a:t>
            </a:r>
            <a:r>
              <a:rPr lang="pt-BR" sz="2000" dirty="0"/>
              <a:t> </a:t>
            </a:r>
            <a:r>
              <a:rPr lang="pt-BR" sz="2000" i="1" dirty="0"/>
              <a:t>A atividade preponderante será aquela pela qual o segurado tenha contribuído por mais tempo, </a:t>
            </a:r>
            <a:r>
              <a:rPr lang="pt-BR" sz="2000" b="1" i="1" dirty="0"/>
              <a:t>antes da conversão</a:t>
            </a:r>
            <a:r>
              <a:rPr lang="pt-BR" sz="2000" i="1" dirty="0"/>
              <a:t>, e servirá como parâmetro para definir o tempo mínimo necessário para a aposentadoria especial </a:t>
            </a:r>
            <a:r>
              <a:rPr lang="pt-BR" sz="2000" i="1" dirty="0" smtClean="0"/>
              <a:t>e  </a:t>
            </a:r>
            <a:r>
              <a:rPr lang="pt-BR" sz="2000" i="1" dirty="0"/>
              <a:t>para a conversão</a:t>
            </a:r>
            <a:r>
              <a:rPr lang="pt-BR" sz="2000" i="1" dirty="0" smtClean="0"/>
              <a:t>. </a:t>
            </a:r>
            <a:r>
              <a:rPr lang="pt-BR" sz="2000" dirty="0" smtClean="0"/>
              <a:t>(sugestão para que seja após a conversão).</a:t>
            </a:r>
          </a:p>
          <a:p>
            <a:pPr algn="just"/>
            <a:r>
              <a:rPr lang="pt-BR" sz="2000" b="1" dirty="0"/>
              <a:t>Art. 13, inciso </a:t>
            </a:r>
            <a:r>
              <a:rPr lang="pt-BR" sz="2000" b="1" dirty="0" smtClean="0"/>
              <a:t>II:</a:t>
            </a:r>
            <a:r>
              <a:rPr lang="pt-BR" sz="2000" dirty="0" smtClean="0"/>
              <a:t> </a:t>
            </a:r>
            <a:r>
              <a:rPr lang="pt-BR" sz="2000" dirty="0"/>
              <a:t>remete ao §8º, que não </a:t>
            </a:r>
            <a:r>
              <a:rPr lang="pt-BR" sz="2000" dirty="0" smtClean="0"/>
              <a:t>existiria. (Existe sim. É o § 8º do próprio art. 13 e não do art. 19-E).</a:t>
            </a:r>
          </a:p>
          <a:p>
            <a:pPr algn="just"/>
            <a:r>
              <a:rPr lang="pt-BR" sz="2000" b="1" dirty="0"/>
              <a:t>Art. 188-E, § </a:t>
            </a:r>
            <a:r>
              <a:rPr lang="pt-BR" sz="2000" b="1" dirty="0" smtClean="0"/>
              <a:t>8º, I: </a:t>
            </a:r>
            <a:r>
              <a:rPr lang="pt-BR" sz="2000" i="1" dirty="0" smtClean="0"/>
              <a:t>a </a:t>
            </a:r>
            <a:r>
              <a:rPr lang="pt-BR" sz="2000" i="1" dirty="0"/>
              <a:t>partir de 5 de novembro de 2015 até 30 de dezembro de </a:t>
            </a:r>
            <a:r>
              <a:rPr lang="pt-BR" sz="2000" i="1" dirty="0" smtClean="0"/>
              <a:t>2018</a:t>
            </a:r>
            <a:r>
              <a:rPr lang="pt-BR" sz="2000" dirty="0" smtClean="0"/>
              <a:t>: o correto seria: 18/06/2015 (MP 676/2015).</a:t>
            </a:r>
          </a:p>
          <a:p>
            <a:r>
              <a:rPr lang="pt-BR" sz="2000" b="1" dirty="0"/>
              <a:t>Art. 188-E, § 8º, </a:t>
            </a:r>
            <a:r>
              <a:rPr lang="pt-BR" sz="2000" b="1" dirty="0" smtClean="0"/>
              <a:t>II: </a:t>
            </a:r>
            <a:r>
              <a:rPr lang="pt-BR" sz="2000" i="1" dirty="0" smtClean="0"/>
              <a:t>de </a:t>
            </a:r>
            <a:r>
              <a:rPr lang="pt-BR" sz="2000" i="1" dirty="0"/>
              <a:t>31 de dezembro de 2018 até 31 de dezembro de 2019</a:t>
            </a:r>
            <a:r>
              <a:rPr lang="pt-BR" sz="2000" i="1" dirty="0" smtClean="0"/>
              <a:t>: </a:t>
            </a:r>
            <a:r>
              <a:rPr lang="pt-BR" sz="2000" dirty="0" smtClean="0"/>
              <a:t>o correto seria  13/11/2019 (EC 103/2019). </a:t>
            </a:r>
            <a:endParaRPr lang="pt-BR" sz="2000" dirty="0"/>
          </a:p>
          <a:p>
            <a:pPr algn="just"/>
            <a:endParaRPr lang="pt-BR" sz="20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B56E-0981-432C-8419-31A47F3F2642}" type="slidenum">
              <a:rPr lang="pt-BR" smtClean="0"/>
              <a:pPr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57576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4290C-05AB-4381-82DE-F9C17B9EEA06}" type="slidenum">
              <a:rPr lang="pt-BR"/>
              <a:pPr/>
              <a:t>2</a:t>
            </a:fld>
            <a:endParaRPr lang="pt-BR"/>
          </a:p>
        </p:txBody>
      </p:sp>
      <p:sp>
        <p:nvSpPr>
          <p:cNvPr id="1461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pt-BR" sz="36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Objeto da Apresentação</a:t>
            </a:r>
          </a:p>
        </p:txBody>
      </p:sp>
      <p:sp>
        <p:nvSpPr>
          <p:cNvPr id="146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25538"/>
            <a:ext cx="7772400" cy="5256212"/>
          </a:xfrm>
        </p:spPr>
        <p:txBody>
          <a:bodyPr/>
          <a:lstStyle/>
          <a:p>
            <a:pPr marL="457200" indent="-457200" algn="just">
              <a:lnSpc>
                <a:spcPct val="80000"/>
              </a:lnSpc>
              <a:buFont typeface="+mj-lt"/>
              <a:buAutoNum type="arabicPeriod"/>
            </a:pPr>
            <a:endParaRPr lang="pt-BR" dirty="0" smtClean="0">
              <a:latin typeface="Arial" charset="0"/>
              <a:cs typeface="Arial" charset="0"/>
            </a:endParaRPr>
          </a:p>
          <a:p>
            <a:pPr algn="just">
              <a:lnSpc>
                <a:spcPct val="80000"/>
              </a:lnSpc>
            </a:pPr>
            <a:r>
              <a:rPr lang="pt-BR" dirty="0" smtClean="0">
                <a:latin typeface="Arial" charset="0"/>
                <a:cs typeface="Arial" charset="0"/>
              </a:rPr>
              <a:t>Visão geral sobre as principais alterações promovidas no Regulamento da Previdência Social pelo Decreto nº 10.410, de 2019, comparando-se as disposições anteriores e as atuais.</a:t>
            </a:r>
          </a:p>
          <a:p>
            <a:pPr marL="0" indent="0" algn="just">
              <a:lnSpc>
                <a:spcPct val="80000"/>
              </a:lnSpc>
              <a:buNone/>
            </a:pPr>
            <a:endParaRPr lang="pt-BR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E49C8-01C2-4D38-AAF4-B3ABA82A9EAD}" type="slidenum">
              <a:rPr lang="pt-BR">
                <a:solidFill>
                  <a:srgbClr val="000000"/>
                </a:solidFill>
              </a:rPr>
              <a:pPr/>
              <a:t>3</a:t>
            </a:fld>
            <a:endParaRPr lang="pt-BR">
              <a:solidFill>
                <a:srgbClr val="000000"/>
              </a:solidFill>
            </a:endParaRPr>
          </a:p>
        </p:txBody>
      </p:sp>
      <p:sp>
        <p:nvSpPr>
          <p:cNvPr id="143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3525"/>
            <a:ext cx="7993063" cy="706661"/>
          </a:xfrm>
        </p:spPr>
        <p:txBody>
          <a:bodyPr/>
          <a:lstStyle/>
          <a:p>
            <a:r>
              <a:rPr lang="pt-BR" sz="280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Fundamento Jurídico </a:t>
            </a:r>
            <a:r>
              <a:rPr lang="pt-BR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das Alterações</a:t>
            </a:r>
            <a:endParaRPr lang="pt-BR" sz="2800" dirty="0">
              <a:solidFill>
                <a:schemeClr val="tx1"/>
              </a:solidFill>
            </a:endParaRPr>
          </a:p>
        </p:txBody>
      </p:sp>
      <p:sp>
        <p:nvSpPr>
          <p:cNvPr id="143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52736"/>
            <a:ext cx="8278813" cy="5805264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pt-BR" sz="2800" b="1" dirty="0" smtClean="0">
                <a:latin typeface="+mj-lt"/>
              </a:rPr>
              <a:t>Entre outras, as seguintes normas</a:t>
            </a:r>
            <a:r>
              <a:rPr lang="pt-BR" b="1" dirty="0" smtClean="0">
                <a:latin typeface="+mj-lt"/>
              </a:rPr>
              <a:t>:</a:t>
            </a:r>
          </a:p>
          <a:p>
            <a:pPr marL="1009650" lvl="1" indent="-609600">
              <a:buFont typeface="+mj-lt"/>
              <a:buAutoNum type="romanUcPeriod"/>
            </a:pPr>
            <a:r>
              <a:rPr lang="pt-BR" sz="2400" b="1" dirty="0" smtClean="0">
                <a:latin typeface="+mj-lt"/>
              </a:rPr>
              <a:t>Emenda Constitucional nº 103, de 2019;</a:t>
            </a:r>
            <a:endParaRPr lang="pt-BR" sz="2400" b="1" dirty="0">
              <a:latin typeface="+mj-lt"/>
            </a:endParaRPr>
          </a:p>
          <a:p>
            <a:pPr marL="1009650" lvl="1" indent="-609600">
              <a:buFont typeface="Wingdings" pitchFamily="2" charset="2"/>
              <a:buAutoNum type="romanUcPeriod"/>
            </a:pPr>
            <a:r>
              <a:rPr lang="pt-BR" sz="2400" b="1" dirty="0" smtClean="0">
                <a:latin typeface="+mj-lt"/>
              </a:rPr>
              <a:t>Lei </a:t>
            </a:r>
            <a:r>
              <a:rPr lang="pt-BR" sz="2400" b="1" dirty="0">
                <a:latin typeface="+mj-lt"/>
              </a:rPr>
              <a:t>Complementar nº 150, </a:t>
            </a:r>
            <a:r>
              <a:rPr lang="pt-BR" sz="2400" b="1" dirty="0" smtClean="0">
                <a:latin typeface="+mj-lt"/>
              </a:rPr>
              <a:t>de 2015 (trabalho doméstico);</a:t>
            </a:r>
          </a:p>
          <a:p>
            <a:pPr marL="1009650" lvl="1" indent="-609600">
              <a:buFont typeface="Wingdings" pitchFamily="2" charset="2"/>
              <a:buAutoNum type="romanUcPeriod"/>
            </a:pPr>
            <a:r>
              <a:rPr lang="pt-BR" sz="2400" b="1" dirty="0">
                <a:latin typeface="+mj-lt"/>
              </a:rPr>
              <a:t>Lei nº 12.873, de </a:t>
            </a:r>
            <a:r>
              <a:rPr lang="pt-BR" sz="2400" b="1" dirty="0" smtClean="0">
                <a:latin typeface="+mj-lt"/>
              </a:rPr>
              <a:t>2013 (salário-maternidade </a:t>
            </a:r>
            <a:r>
              <a:rPr lang="pt-BR" sz="2400" b="1" dirty="0">
                <a:latin typeface="+mj-lt"/>
              </a:rPr>
              <a:t>nos casos de </a:t>
            </a:r>
            <a:r>
              <a:rPr lang="pt-BR" sz="2400" b="1" dirty="0" smtClean="0">
                <a:latin typeface="+mj-lt"/>
              </a:rPr>
              <a:t>adoção);</a:t>
            </a:r>
          </a:p>
          <a:p>
            <a:pPr marL="1009650" lvl="1" indent="-609600">
              <a:buFont typeface="Wingdings" pitchFamily="2" charset="2"/>
              <a:buAutoNum type="romanUcPeriod"/>
            </a:pPr>
            <a:r>
              <a:rPr lang="pt-BR" sz="2400" b="1" dirty="0">
                <a:latin typeface="+mj-lt"/>
              </a:rPr>
              <a:t>Lei n° 13.135,  de </a:t>
            </a:r>
            <a:r>
              <a:rPr lang="pt-BR" sz="2400" b="1" dirty="0" smtClean="0">
                <a:latin typeface="+mj-lt"/>
              </a:rPr>
              <a:t>2015 (limite </a:t>
            </a:r>
            <a:r>
              <a:rPr lang="pt-BR" sz="2400" b="1" dirty="0">
                <a:latin typeface="+mj-lt"/>
              </a:rPr>
              <a:t>temporal para </a:t>
            </a:r>
            <a:r>
              <a:rPr lang="pt-BR" sz="2400" b="1" dirty="0" smtClean="0">
                <a:latin typeface="+mj-lt"/>
              </a:rPr>
              <a:t>a </a:t>
            </a:r>
            <a:r>
              <a:rPr lang="pt-BR" sz="2400" b="1" dirty="0">
                <a:latin typeface="+mj-lt"/>
              </a:rPr>
              <a:t>pensão por morte dos </a:t>
            </a:r>
            <a:r>
              <a:rPr lang="pt-BR" sz="2400" b="1" dirty="0" smtClean="0">
                <a:latin typeface="+mj-lt"/>
              </a:rPr>
              <a:t>cônjuges);</a:t>
            </a:r>
          </a:p>
          <a:p>
            <a:pPr marL="1009650" lvl="1" indent="-609600">
              <a:buFont typeface="Wingdings" pitchFamily="2" charset="2"/>
              <a:buAutoNum type="romanUcPeriod"/>
            </a:pPr>
            <a:r>
              <a:rPr lang="pt-BR" sz="2400" b="1" dirty="0">
                <a:latin typeface="+mj-lt"/>
              </a:rPr>
              <a:t>Lei nº 13.467, de </a:t>
            </a:r>
            <a:r>
              <a:rPr lang="pt-BR" sz="2400" b="1" dirty="0" smtClean="0">
                <a:latin typeface="+mj-lt"/>
              </a:rPr>
              <a:t>2017 (reforma trabalhista - </a:t>
            </a:r>
            <a:r>
              <a:rPr lang="pt-BR" sz="2400" b="1" dirty="0">
                <a:latin typeface="+mj-lt"/>
              </a:rPr>
              <a:t>trabalho </a:t>
            </a:r>
            <a:r>
              <a:rPr lang="pt-BR" sz="2400" b="1" dirty="0" smtClean="0">
                <a:latin typeface="+mj-lt"/>
              </a:rPr>
              <a:t>intermitente);</a:t>
            </a:r>
          </a:p>
          <a:p>
            <a:pPr marL="1009650" lvl="1" indent="-609600">
              <a:buFont typeface="Wingdings" pitchFamily="2" charset="2"/>
              <a:buAutoNum type="romanUcPeriod"/>
            </a:pPr>
            <a:r>
              <a:rPr lang="pt-BR" sz="2400" b="1" dirty="0">
                <a:latin typeface="+mj-lt"/>
              </a:rPr>
              <a:t>Lei nº 13.846, de </a:t>
            </a:r>
            <a:r>
              <a:rPr lang="pt-BR" sz="2400" b="1" dirty="0" smtClean="0">
                <a:latin typeface="+mj-lt"/>
              </a:rPr>
              <a:t>2019</a:t>
            </a:r>
            <a:r>
              <a:rPr lang="pt-BR" sz="2400" b="1" dirty="0">
                <a:latin typeface="+mj-lt"/>
              </a:rPr>
              <a:t>, </a:t>
            </a:r>
            <a:r>
              <a:rPr lang="pt-BR" sz="2400" b="1" dirty="0" smtClean="0">
                <a:latin typeface="+mj-lt"/>
              </a:rPr>
              <a:t>(</a:t>
            </a:r>
            <a:r>
              <a:rPr lang="pt-BR" sz="2400" b="1" dirty="0">
                <a:latin typeface="+mj-lt"/>
              </a:rPr>
              <a:t>programa de revisão de benefícios </a:t>
            </a:r>
            <a:r>
              <a:rPr lang="pt-BR" sz="2400" b="1" dirty="0" smtClean="0">
                <a:latin typeface="+mj-lt"/>
              </a:rPr>
              <a:t>com indícios de irregularidades).</a:t>
            </a:r>
          </a:p>
          <a:p>
            <a:pPr marL="1009650" lvl="1" indent="-609600">
              <a:buFont typeface="Wingdings" pitchFamily="2" charset="2"/>
              <a:buAutoNum type="romanUcPeriod"/>
            </a:pPr>
            <a:endParaRPr lang="pt-BR" sz="2400" b="1" dirty="0" smtClean="0">
              <a:latin typeface="+mj-lt"/>
            </a:endParaRPr>
          </a:p>
          <a:p>
            <a:pPr marL="609600" indent="-609600">
              <a:buFont typeface="Wingdings" pitchFamily="2" charset="2"/>
              <a:buAutoNum type="arabicPeriod"/>
            </a:pPr>
            <a:endParaRPr lang="pt-BR" b="1" dirty="0">
              <a:latin typeface="Arial" charset="0"/>
            </a:endParaRPr>
          </a:p>
          <a:p>
            <a:pPr marL="609600" indent="-609600">
              <a:lnSpc>
                <a:spcPct val="150000"/>
              </a:lnSpc>
              <a:spcBef>
                <a:spcPct val="0"/>
              </a:spcBef>
              <a:buClr>
                <a:srgbClr val="FF0000"/>
              </a:buClr>
              <a:buFont typeface="Wingdings" pitchFamily="2" charset="2"/>
              <a:buNone/>
            </a:pPr>
            <a:endParaRPr lang="pt-BR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94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pt-BR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Tempo de Contribuição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908721"/>
            <a:ext cx="4040188" cy="648072"/>
          </a:xfrm>
        </p:spPr>
        <p:txBody>
          <a:bodyPr/>
          <a:lstStyle/>
          <a:p>
            <a:pPr algn="ctr"/>
            <a:r>
              <a:rPr lang="pt-BR" dirty="0" smtClean="0"/>
              <a:t>Regra anterior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1484784"/>
            <a:ext cx="4040188" cy="4641379"/>
          </a:xfrm>
        </p:spPr>
        <p:txBody>
          <a:bodyPr/>
          <a:lstStyle/>
          <a:p>
            <a:pPr algn="just"/>
            <a:r>
              <a:rPr lang="pt-BR" sz="2000" dirty="0" smtClean="0"/>
              <a:t>Consideradas </a:t>
            </a:r>
            <a:r>
              <a:rPr lang="pt-BR" sz="2000" dirty="0"/>
              <a:t>as competências cujo </a:t>
            </a:r>
            <a:r>
              <a:rPr lang="pt-BR" sz="2000" dirty="0" smtClean="0"/>
              <a:t>SC fosse </a:t>
            </a:r>
            <a:r>
              <a:rPr lang="pt-BR" sz="2000" dirty="0"/>
              <a:t>igual ou </a:t>
            </a:r>
            <a:r>
              <a:rPr lang="pt-BR" sz="2000" dirty="0" smtClean="0"/>
              <a:t>inferior </a:t>
            </a:r>
            <a:r>
              <a:rPr lang="pt-BR" sz="2000" dirty="0"/>
              <a:t>ao limite mínimo mensal  do </a:t>
            </a:r>
            <a:r>
              <a:rPr lang="pt-BR" sz="2000" dirty="0" smtClean="0"/>
              <a:t>SC;</a:t>
            </a:r>
          </a:p>
          <a:p>
            <a:pPr algn="just"/>
            <a:r>
              <a:rPr lang="pt-BR" sz="2000" dirty="0" smtClean="0"/>
              <a:t>Contagem de data a data.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908721"/>
            <a:ext cx="4041775" cy="648072"/>
          </a:xfrm>
        </p:spPr>
        <p:txBody>
          <a:bodyPr/>
          <a:lstStyle/>
          <a:p>
            <a:pPr algn="ctr"/>
            <a:r>
              <a:rPr lang="pt-BR" dirty="0" smtClean="0"/>
              <a:t>Nova regra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84784"/>
            <a:ext cx="4041775" cy="4968552"/>
          </a:xfrm>
        </p:spPr>
        <p:txBody>
          <a:bodyPr/>
          <a:lstStyle/>
          <a:p>
            <a:pPr lvl="0" algn="just"/>
            <a:r>
              <a:rPr lang="pt-BR" sz="2000" dirty="0">
                <a:solidFill>
                  <a:srgbClr val="000000"/>
                </a:solidFill>
              </a:rPr>
              <a:t>Consideradas as competências cujo SC </a:t>
            </a:r>
            <a:r>
              <a:rPr lang="pt-BR" sz="2000" dirty="0" smtClean="0">
                <a:solidFill>
                  <a:srgbClr val="000000"/>
                </a:solidFill>
              </a:rPr>
              <a:t>seja </a:t>
            </a:r>
            <a:r>
              <a:rPr lang="pt-BR" sz="2000" dirty="0">
                <a:solidFill>
                  <a:srgbClr val="000000"/>
                </a:solidFill>
              </a:rPr>
              <a:t>igual ou superior ao limite mínimo mensal  do </a:t>
            </a:r>
            <a:r>
              <a:rPr lang="pt-BR" sz="2000" dirty="0" smtClean="0">
                <a:solidFill>
                  <a:srgbClr val="000000"/>
                </a:solidFill>
              </a:rPr>
              <a:t>SC;</a:t>
            </a:r>
          </a:p>
          <a:p>
            <a:pPr lvl="0" algn="just"/>
            <a:r>
              <a:rPr lang="pt-BR" sz="2000" dirty="0" smtClean="0">
                <a:solidFill>
                  <a:srgbClr val="000000"/>
                </a:solidFill>
              </a:rPr>
              <a:t>Contagem da competência, independentemente do número de dias trabalhados no mês;</a:t>
            </a:r>
          </a:p>
          <a:p>
            <a:pPr algn="just"/>
            <a:r>
              <a:rPr lang="pt-BR" sz="2000" dirty="0">
                <a:solidFill>
                  <a:srgbClr val="000000"/>
                </a:solidFill>
              </a:rPr>
              <a:t>Proibição do cômputo do tempo de contribuição fictício</a:t>
            </a:r>
            <a:r>
              <a:rPr lang="pt-BR" sz="2000" dirty="0" smtClean="0">
                <a:solidFill>
                  <a:srgbClr val="000000"/>
                </a:solidFill>
              </a:rPr>
              <a:t>;</a:t>
            </a:r>
          </a:p>
          <a:p>
            <a:pPr lvl="0" algn="just"/>
            <a:r>
              <a:rPr lang="pt-BR" sz="2000" dirty="0" smtClean="0">
                <a:solidFill>
                  <a:srgbClr val="000000"/>
                </a:solidFill>
              </a:rPr>
              <a:t>Possibilidade de complementação ou agrupamento de contribuições ou utilização do excesso de contribuição de um mês em outro (agrupamento e utilização somente com competências do mesmo ano civil).</a:t>
            </a:r>
            <a:endParaRPr lang="pt-BR" sz="2000" dirty="0">
              <a:solidFill>
                <a:srgbClr val="000000"/>
              </a:solidFill>
            </a:endParaRPr>
          </a:p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36B62-EF67-4B5A-8216-344AC0AEA99F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67645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Nomenclatura dos Benefícios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pt-BR" dirty="0" smtClean="0"/>
              <a:t>Regra anterior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pt-BR" sz="2000" dirty="0" smtClean="0"/>
              <a:t>Auxílio-doença;</a:t>
            </a:r>
          </a:p>
          <a:p>
            <a:pPr algn="just"/>
            <a:endParaRPr lang="pt-BR" sz="2000" dirty="0"/>
          </a:p>
          <a:p>
            <a:pPr algn="just"/>
            <a:r>
              <a:rPr lang="pt-BR" sz="2000" dirty="0" smtClean="0"/>
              <a:t>Aposentadoria por invalidez;		</a:t>
            </a:r>
          </a:p>
          <a:p>
            <a:pPr algn="just"/>
            <a:r>
              <a:rPr lang="pt-BR" sz="2000" dirty="0" smtClean="0"/>
              <a:t>Aposentadoria por idade;</a:t>
            </a:r>
          </a:p>
          <a:p>
            <a:pPr algn="just"/>
            <a:endParaRPr lang="pt-BR" sz="2000" dirty="0" smtClean="0"/>
          </a:p>
          <a:p>
            <a:pPr algn="just"/>
            <a:r>
              <a:rPr lang="pt-BR" sz="2000" dirty="0" smtClean="0"/>
              <a:t>Aposentadoria por tempo de contribuição.</a:t>
            </a:r>
          </a:p>
          <a:p>
            <a:pPr marL="0" indent="0" algn="just">
              <a:buNone/>
            </a:pPr>
            <a:r>
              <a:rPr lang="pt-BR" sz="2000" dirty="0" smtClean="0"/>
              <a:t>	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pt-BR" dirty="0" smtClean="0"/>
              <a:t>Nova regra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just"/>
            <a:r>
              <a:rPr lang="pt-BR" sz="2000" dirty="0" smtClean="0"/>
              <a:t>Auxílio por incapacidade temporária;</a:t>
            </a:r>
          </a:p>
          <a:p>
            <a:pPr algn="just"/>
            <a:r>
              <a:rPr lang="pt-BR" sz="2000" dirty="0" smtClean="0"/>
              <a:t>Aposentadoria por incapacidade permanente;</a:t>
            </a:r>
          </a:p>
          <a:p>
            <a:pPr algn="just"/>
            <a:r>
              <a:rPr lang="pt-BR" sz="2000" dirty="0" smtClean="0"/>
              <a:t>Aposentadoria por idade do trabalhador rural (nada muda);</a:t>
            </a:r>
          </a:p>
          <a:p>
            <a:pPr algn="just"/>
            <a:r>
              <a:rPr lang="pt-BR" sz="2000" dirty="0" smtClean="0"/>
              <a:t>Aposentadoria programada</a:t>
            </a:r>
            <a:r>
              <a:rPr lang="pt-BR" sz="2000" dirty="0"/>
              <a:t>.</a:t>
            </a:r>
            <a:endParaRPr lang="pt-BR" sz="2000" dirty="0" smtClean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36B62-EF67-4B5A-8216-344AC0AEA99F}" type="slidenum">
              <a:rPr lang="pt-BR" smtClean="0"/>
              <a:pPr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22774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pt-BR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Cálculo do Valor da Renda Mensal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908721"/>
            <a:ext cx="4040188" cy="360040"/>
          </a:xfrm>
        </p:spPr>
        <p:txBody>
          <a:bodyPr/>
          <a:lstStyle/>
          <a:p>
            <a:pPr algn="ctr"/>
            <a:r>
              <a:rPr lang="pt-BR" dirty="0" smtClean="0"/>
              <a:t>Regra anterior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1196752"/>
            <a:ext cx="4040188" cy="5661248"/>
          </a:xfrm>
        </p:spPr>
        <p:txBody>
          <a:bodyPr/>
          <a:lstStyle/>
          <a:p>
            <a:pPr algn="just"/>
            <a:r>
              <a:rPr lang="pt-BR" sz="2000" dirty="0"/>
              <a:t>M</a:t>
            </a:r>
            <a:r>
              <a:rPr lang="pt-BR" sz="2000" dirty="0" smtClean="0"/>
              <a:t>édia dos </a:t>
            </a:r>
            <a:r>
              <a:rPr lang="pt-BR" sz="2000" dirty="0"/>
              <a:t>maiores </a:t>
            </a:r>
            <a:r>
              <a:rPr lang="pt-BR" sz="2000" dirty="0" smtClean="0"/>
              <a:t>SC  </a:t>
            </a:r>
            <a:r>
              <a:rPr lang="pt-BR" sz="2000" dirty="0"/>
              <a:t>correspondentes a </a:t>
            </a:r>
            <a:r>
              <a:rPr lang="pt-BR" sz="2000" dirty="0" smtClean="0"/>
              <a:t>80% de </a:t>
            </a:r>
            <a:r>
              <a:rPr lang="pt-BR" sz="2000" dirty="0"/>
              <a:t>todo o período contributivo;</a:t>
            </a:r>
            <a:endParaRPr lang="pt-BR" sz="2000" dirty="0" smtClean="0"/>
          </a:p>
          <a:p>
            <a:pPr algn="just"/>
            <a:r>
              <a:rPr lang="pt-BR" sz="2000" dirty="0" smtClean="0"/>
              <a:t>Fator previdenciário (possibilidade de exclusão na hipótese de pontos);</a:t>
            </a:r>
          </a:p>
          <a:p>
            <a:pPr algn="just"/>
            <a:r>
              <a:rPr lang="pt-BR" sz="2000" dirty="0" smtClean="0"/>
              <a:t>Aposentador por tempo de contribuição: 100% SB;</a:t>
            </a:r>
          </a:p>
          <a:p>
            <a:pPr algn="just"/>
            <a:endParaRPr lang="pt-BR" sz="2000" dirty="0" smtClean="0"/>
          </a:p>
          <a:p>
            <a:pPr algn="just"/>
            <a:r>
              <a:rPr lang="pt-BR" sz="2000" dirty="0" smtClean="0"/>
              <a:t>Aposentadoria por idade: 70% + 1%  a cada ano de contribuição (segurado especial: 1 SM);</a:t>
            </a:r>
          </a:p>
          <a:p>
            <a:pPr algn="just"/>
            <a:r>
              <a:rPr lang="pt-BR" sz="2000" dirty="0" smtClean="0"/>
              <a:t>Aposentadoria por invalidez: 100% do SB.</a:t>
            </a:r>
          </a:p>
          <a:p>
            <a:pPr algn="just"/>
            <a:endParaRPr lang="pt-BR" sz="2000" dirty="0"/>
          </a:p>
          <a:p>
            <a:pPr algn="just"/>
            <a:endParaRPr lang="pt-BR" sz="2000" dirty="0" smtClean="0"/>
          </a:p>
          <a:p>
            <a:pPr algn="just"/>
            <a:endParaRPr lang="pt-BR" sz="2000" dirty="0"/>
          </a:p>
          <a:p>
            <a:pPr algn="just"/>
            <a:endParaRPr lang="pt-BR" sz="2000" dirty="0" smtClean="0"/>
          </a:p>
          <a:p>
            <a:pPr algn="just"/>
            <a:endParaRPr lang="pt-BR" sz="2000" dirty="0"/>
          </a:p>
          <a:p>
            <a:pPr marL="0" indent="0" algn="just">
              <a:buNone/>
            </a:pPr>
            <a:endParaRPr lang="pt-BR" sz="2000" dirty="0" smtClean="0"/>
          </a:p>
          <a:p>
            <a:pPr algn="just"/>
            <a:endParaRPr lang="pt-BR" sz="2000" dirty="0"/>
          </a:p>
          <a:p>
            <a:pPr algn="just"/>
            <a:endParaRPr lang="pt-BR" sz="2000" dirty="0" smtClean="0"/>
          </a:p>
          <a:p>
            <a:pPr algn="just"/>
            <a:endParaRPr lang="pt-BR" sz="2000" dirty="0"/>
          </a:p>
          <a:p>
            <a:pPr algn="just"/>
            <a:endParaRPr lang="pt-BR" sz="2000" dirty="0" smtClean="0"/>
          </a:p>
          <a:p>
            <a:pPr algn="just"/>
            <a:endParaRPr lang="pt-BR" sz="2000" dirty="0"/>
          </a:p>
          <a:p>
            <a:pPr marL="0" indent="0" algn="just">
              <a:buNone/>
            </a:pPr>
            <a:endParaRPr lang="pt-BR" sz="2000" dirty="0"/>
          </a:p>
          <a:p>
            <a:pPr algn="just"/>
            <a:endParaRPr lang="pt-BR" sz="2000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908721"/>
            <a:ext cx="4041775" cy="360039"/>
          </a:xfrm>
        </p:spPr>
        <p:txBody>
          <a:bodyPr/>
          <a:lstStyle/>
          <a:p>
            <a:pPr algn="ctr"/>
            <a:r>
              <a:rPr lang="pt-BR" dirty="0" smtClean="0"/>
              <a:t>Nova regra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196752"/>
            <a:ext cx="4041775" cy="5661248"/>
          </a:xfrm>
        </p:spPr>
        <p:txBody>
          <a:bodyPr/>
          <a:lstStyle/>
          <a:p>
            <a:pPr lvl="0" algn="just"/>
            <a:r>
              <a:rPr lang="pt-BR" sz="2000" dirty="0">
                <a:solidFill>
                  <a:srgbClr val="000000"/>
                </a:solidFill>
              </a:rPr>
              <a:t>M</a:t>
            </a:r>
            <a:r>
              <a:rPr lang="pt-BR" sz="2000" dirty="0" smtClean="0">
                <a:solidFill>
                  <a:srgbClr val="000000"/>
                </a:solidFill>
              </a:rPr>
              <a:t>édia dos SC </a:t>
            </a:r>
            <a:r>
              <a:rPr lang="pt-BR" sz="2000" dirty="0">
                <a:solidFill>
                  <a:srgbClr val="000000"/>
                </a:solidFill>
              </a:rPr>
              <a:t>correspondentes a </a:t>
            </a:r>
            <a:r>
              <a:rPr lang="pt-BR" sz="2000" dirty="0" smtClean="0">
                <a:solidFill>
                  <a:srgbClr val="000000"/>
                </a:solidFill>
              </a:rPr>
              <a:t>100% do </a:t>
            </a:r>
            <a:r>
              <a:rPr lang="pt-BR" sz="2000" dirty="0">
                <a:solidFill>
                  <a:srgbClr val="000000"/>
                </a:solidFill>
              </a:rPr>
              <a:t>período contributivo</a:t>
            </a:r>
            <a:r>
              <a:rPr lang="pt-BR" sz="2000" dirty="0" smtClean="0">
                <a:solidFill>
                  <a:srgbClr val="000000"/>
                </a:solidFill>
              </a:rPr>
              <a:t>;</a:t>
            </a:r>
          </a:p>
          <a:p>
            <a:pPr lvl="0" algn="just"/>
            <a:endParaRPr lang="pt-BR" sz="2000" dirty="0" smtClean="0">
              <a:solidFill>
                <a:srgbClr val="000000"/>
              </a:solidFill>
            </a:endParaRPr>
          </a:p>
          <a:p>
            <a:pPr lvl="0" algn="just"/>
            <a:r>
              <a:rPr lang="pt-BR" sz="2000" dirty="0" smtClean="0">
                <a:solidFill>
                  <a:srgbClr val="000000"/>
                </a:solidFill>
              </a:rPr>
              <a:t>Fim do fator. Possível exclusão das </a:t>
            </a:r>
            <a:r>
              <a:rPr lang="pt-BR" sz="2000" dirty="0">
                <a:solidFill>
                  <a:srgbClr val="000000"/>
                </a:solidFill>
              </a:rPr>
              <a:t>contribuições que resultem em redução do valor do </a:t>
            </a:r>
            <a:r>
              <a:rPr lang="pt-BR" sz="2000" dirty="0" smtClean="0">
                <a:solidFill>
                  <a:srgbClr val="000000"/>
                </a:solidFill>
              </a:rPr>
              <a:t>benefício</a:t>
            </a:r>
            <a:r>
              <a:rPr lang="pt-BR" sz="1600" dirty="0" smtClean="0">
                <a:solidFill>
                  <a:srgbClr val="000000"/>
                </a:solidFill>
              </a:rPr>
              <a:t>;</a:t>
            </a:r>
          </a:p>
          <a:p>
            <a:pPr algn="just"/>
            <a:r>
              <a:rPr lang="pt-BR" sz="1800" dirty="0" smtClean="0">
                <a:solidFill>
                  <a:srgbClr val="000000"/>
                </a:solidFill>
              </a:rPr>
              <a:t>Ap. programada: 60% </a:t>
            </a:r>
            <a:r>
              <a:rPr lang="pt-BR" sz="1800" dirty="0">
                <a:solidFill>
                  <a:srgbClr val="000000"/>
                </a:solidFill>
              </a:rPr>
              <a:t>do </a:t>
            </a:r>
            <a:r>
              <a:rPr lang="pt-BR" sz="1800" dirty="0" smtClean="0">
                <a:solidFill>
                  <a:srgbClr val="000000"/>
                </a:solidFill>
              </a:rPr>
              <a:t>SB + 2% por ano de contribuição </a:t>
            </a:r>
            <a:r>
              <a:rPr lang="pt-BR" sz="1800" dirty="0">
                <a:solidFill>
                  <a:srgbClr val="000000"/>
                </a:solidFill>
              </a:rPr>
              <a:t>que exceder o tempo de </a:t>
            </a:r>
            <a:r>
              <a:rPr lang="pt-BR" sz="1800" dirty="0" smtClean="0">
                <a:solidFill>
                  <a:srgbClr val="000000"/>
                </a:solidFill>
              </a:rPr>
              <a:t>15/20 anos </a:t>
            </a:r>
            <a:r>
              <a:rPr lang="pt-BR" sz="1800" dirty="0">
                <a:solidFill>
                  <a:srgbClr val="000000"/>
                </a:solidFill>
              </a:rPr>
              <a:t>de </a:t>
            </a:r>
            <a:r>
              <a:rPr lang="pt-BR" sz="1800" dirty="0" smtClean="0">
                <a:solidFill>
                  <a:srgbClr val="000000"/>
                </a:solidFill>
              </a:rPr>
              <a:t>contribuição;</a:t>
            </a:r>
          </a:p>
          <a:p>
            <a:pPr algn="just"/>
            <a:r>
              <a:rPr lang="pt-BR" sz="1800" dirty="0" smtClean="0">
                <a:solidFill>
                  <a:srgbClr val="000000"/>
                </a:solidFill>
              </a:rPr>
              <a:t>Ap. por idade trabalhador rural: 70% + 1% a cada ano de contribuição (segurado especial: 1 SM);</a:t>
            </a:r>
          </a:p>
          <a:p>
            <a:pPr algn="just"/>
            <a:endParaRPr lang="pt-BR" sz="1800" dirty="0">
              <a:solidFill>
                <a:srgbClr val="000000"/>
              </a:solidFill>
            </a:endParaRPr>
          </a:p>
          <a:p>
            <a:pPr lvl="0"/>
            <a:r>
              <a:rPr lang="pt-BR" sz="1800" dirty="0"/>
              <a:t>60% do </a:t>
            </a:r>
            <a:r>
              <a:rPr lang="pt-BR" sz="1800" dirty="0" smtClean="0"/>
              <a:t>SB + 2% para cada ano </a:t>
            </a:r>
            <a:r>
              <a:rPr lang="pt-BR" sz="1800" dirty="0"/>
              <a:t>de contribuição que exceder </a:t>
            </a:r>
            <a:r>
              <a:rPr lang="pt-BR" sz="1800" dirty="0" smtClean="0"/>
              <a:t>15/25 </a:t>
            </a:r>
            <a:r>
              <a:rPr lang="pt-BR" sz="1800" dirty="0"/>
              <a:t>anos de </a:t>
            </a:r>
            <a:r>
              <a:rPr lang="pt-BR" sz="1800" dirty="0" smtClean="0"/>
              <a:t>contribuição (acidente </a:t>
            </a:r>
            <a:r>
              <a:rPr lang="pt-BR" sz="1800" dirty="0"/>
              <a:t>de trabalho, doença profissional ou doença do </a:t>
            </a:r>
            <a:r>
              <a:rPr lang="pt-BR" sz="1800" dirty="0" smtClean="0"/>
              <a:t>trabalho: 100%).</a:t>
            </a:r>
            <a:endParaRPr lang="pt-BR" sz="1800" dirty="0"/>
          </a:p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36B62-EF67-4B5A-8216-344AC0AEA99F}" type="slidenum">
              <a:rPr lang="pt-BR" smtClean="0">
                <a:solidFill>
                  <a:srgbClr val="000000"/>
                </a:solidFill>
              </a:rPr>
              <a:pPr/>
              <a:t>6</a:t>
            </a:fld>
            <a:endParaRPr lang="pt-B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3994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r>
              <a:rPr lang="pt-BR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Aposentadoria Especial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476673"/>
            <a:ext cx="4040188" cy="432047"/>
          </a:xfrm>
        </p:spPr>
        <p:txBody>
          <a:bodyPr/>
          <a:lstStyle/>
          <a:p>
            <a:pPr algn="ctr"/>
            <a:r>
              <a:rPr lang="pt-BR" dirty="0" smtClean="0"/>
              <a:t>Regra anterior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836712"/>
            <a:ext cx="4040188" cy="6021288"/>
          </a:xfrm>
        </p:spPr>
        <p:txBody>
          <a:bodyPr/>
          <a:lstStyle/>
          <a:p>
            <a:pPr algn="just"/>
            <a:r>
              <a:rPr lang="pt-BR" sz="1800" dirty="0" smtClean="0"/>
              <a:t>15, 20 ou 25 anos de </a:t>
            </a:r>
            <a:r>
              <a:rPr lang="pt-BR" sz="1800" dirty="0"/>
              <a:t>contribuição </a:t>
            </a:r>
            <a:r>
              <a:rPr lang="pt-BR" sz="1800" dirty="0" smtClean="0"/>
              <a:t>com exposição a </a:t>
            </a:r>
            <a:r>
              <a:rPr lang="pt-BR" sz="1800" dirty="0"/>
              <a:t>agentes nocivos químicos, físicos, biológicos ou a associação de agentes prejudiciais à </a:t>
            </a:r>
            <a:r>
              <a:rPr lang="pt-BR" sz="1800" dirty="0" smtClean="0"/>
              <a:t>saúde </a:t>
            </a:r>
            <a:r>
              <a:rPr lang="pt-BR" sz="1800" dirty="0"/>
              <a:t>ou à integridade </a:t>
            </a:r>
            <a:r>
              <a:rPr lang="pt-BR" sz="1800" dirty="0" smtClean="0"/>
              <a:t>física;</a:t>
            </a:r>
          </a:p>
          <a:p>
            <a:pPr algn="just"/>
            <a:endParaRPr lang="pt-BR" sz="1800" dirty="0"/>
          </a:p>
          <a:p>
            <a:pPr algn="just"/>
            <a:endParaRPr lang="pt-BR" sz="1800" dirty="0" smtClean="0"/>
          </a:p>
          <a:p>
            <a:pPr algn="just"/>
            <a:endParaRPr lang="pt-BR" sz="1800" dirty="0"/>
          </a:p>
          <a:p>
            <a:pPr algn="just"/>
            <a:r>
              <a:rPr lang="pt-BR" sz="1800" dirty="0" smtClean="0"/>
              <a:t>Efetiva exposição: nocividade não eliminada </a:t>
            </a:r>
            <a:r>
              <a:rPr lang="pt-BR" sz="1800" dirty="0"/>
              <a:t>ou </a:t>
            </a:r>
            <a:r>
              <a:rPr lang="pt-BR" sz="1800" dirty="0" smtClean="0"/>
              <a:t>neutralizada;</a:t>
            </a:r>
          </a:p>
          <a:p>
            <a:pPr algn="just"/>
            <a:r>
              <a:rPr lang="pt-BR" sz="1800" dirty="0" smtClean="0"/>
              <a:t>100% do SB;</a:t>
            </a:r>
          </a:p>
          <a:p>
            <a:pPr algn="just"/>
            <a:r>
              <a:rPr lang="pt-BR" sz="1800" dirty="0" smtClean="0"/>
              <a:t>Conversão entre períodos especiais ou de especial para comum</a:t>
            </a:r>
            <a:r>
              <a:rPr lang="pt-BR" sz="1800" dirty="0"/>
              <a:t>.</a:t>
            </a:r>
            <a:endParaRPr lang="pt-BR" sz="1800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4008" y="260648"/>
            <a:ext cx="4041775" cy="648072"/>
          </a:xfrm>
        </p:spPr>
        <p:txBody>
          <a:bodyPr/>
          <a:lstStyle/>
          <a:p>
            <a:pPr algn="ctr"/>
            <a:r>
              <a:rPr lang="pt-BR" dirty="0" smtClean="0"/>
              <a:t>Nova regra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836712"/>
            <a:ext cx="4041775" cy="6021288"/>
          </a:xfrm>
        </p:spPr>
        <p:txBody>
          <a:bodyPr/>
          <a:lstStyle/>
          <a:p>
            <a:pPr lvl="0" algn="just"/>
            <a:r>
              <a:rPr lang="pt-BR" sz="2000" dirty="0" smtClean="0"/>
              <a:t>Exercício </a:t>
            </a:r>
            <a:r>
              <a:rPr lang="pt-BR" sz="2000" dirty="0"/>
              <a:t>de atividades com efetiva exposição a agentes químicos, físicos e biológicos prejudiciais à saúde, ou a associação desses </a:t>
            </a:r>
            <a:r>
              <a:rPr lang="pt-BR" sz="2000" dirty="0" smtClean="0"/>
              <a:t>agentes:</a:t>
            </a:r>
          </a:p>
          <a:p>
            <a:pPr lvl="1" algn="just"/>
            <a:r>
              <a:rPr lang="pt-BR" sz="1600" dirty="0" smtClean="0"/>
              <a:t>Idade: 55; TC: 15;</a:t>
            </a:r>
            <a:endParaRPr lang="pt-BR" sz="1600" dirty="0"/>
          </a:p>
          <a:p>
            <a:pPr lvl="1" algn="just"/>
            <a:r>
              <a:rPr lang="pt-BR" sz="1600" dirty="0" smtClean="0"/>
              <a:t>Idade: 58; TC: 20; </a:t>
            </a:r>
            <a:endParaRPr lang="pt-BR" sz="1600" dirty="0"/>
          </a:p>
          <a:p>
            <a:pPr lvl="1" algn="just"/>
            <a:r>
              <a:rPr lang="pt-BR" sz="1600" dirty="0" smtClean="0"/>
              <a:t>Idade: 60; TC: 25;</a:t>
            </a:r>
          </a:p>
          <a:p>
            <a:pPr algn="just"/>
            <a:r>
              <a:rPr lang="pt-BR" sz="1800" dirty="0" smtClean="0"/>
              <a:t>Efetiva </a:t>
            </a:r>
            <a:r>
              <a:rPr lang="pt-BR" sz="1800" dirty="0"/>
              <a:t>exposição: nocividade </a:t>
            </a:r>
            <a:r>
              <a:rPr lang="pt-BR" sz="1800" dirty="0" smtClean="0"/>
              <a:t>não eliminada </a:t>
            </a:r>
            <a:r>
              <a:rPr lang="pt-BR" sz="1800" dirty="0"/>
              <a:t>ou </a:t>
            </a:r>
            <a:r>
              <a:rPr lang="pt-BR" sz="1800" dirty="0" smtClean="0"/>
              <a:t>neutralizada</a:t>
            </a:r>
            <a:r>
              <a:rPr lang="pt-BR" sz="1800" dirty="0"/>
              <a:t>;</a:t>
            </a:r>
            <a:endParaRPr lang="pt-BR" sz="1800" dirty="0" smtClean="0"/>
          </a:p>
          <a:p>
            <a:pPr algn="just"/>
            <a:r>
              <a:rPr lang="pt-BR" sz="1800" dirty="0" smtClean="0"/>
              <a:t>60% do SB + 2% &gt; 15/20;</a:t>
            </a:r>
          </a:p>
          <a:p>
            <a:pPr algn="just"/>
            <a:r>
              <a:rPr lang="pt-BR" sz="1800" dirty="0" smtClean="0"/>
              <a:t>Conversão só entre períodos especiais</a:t>
            </a:r>
            <a:r>
              <a:rPr lang="pt-BR" sz="1800" dirty="0"/>
              <a:t>.</a:t>
            </a:r>
            <a:endParaRPr lang="pt-BR" sz="1800" dirty="0" smtClean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36B62-EF67-4B5A-8216-344AC0AEA99F}" type="slidenum">
              <a:rPr lang="pt-BR" smtClean="0">
                <a:solidFill>
                  <a:srgbClr val="000000"/>
                </a:solidFill>
              </a:rPr>
              <a:pPr/>
              <a:t>7</a:t>
            </a:fld>
            <a:endParaRPr lang="pt-B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4563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pt-BR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Salário-maternidade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836713"/>
            <a:ext cx="4040188" cy="432047"/>
          </a:xfrm>
        </p:spPr>
        <p:txBody>
          <a:bodyPr/>
          <a:lstStyle/>
          <a:p>
            <a:pPr algn="ctr"/>
            <a:r>
              <a:rPr lang="pt-BR" dirty="0" smtClean="0"/>
              <a:t>Regra anterior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1196752"/>
            <a:ext cx="4040188" cy="5661248"/>
          </a:xfrm>
        </p:spPr>
        <p:txBody>
          <a:bodyPr/>
          <a:lstStyle/>
          <a:p>
            <a:pPr algn="just"/>
            <a:endParaRPr lang="pt-BR" sz="2000" dirty="0" smtClean="0"/>
          </a:p>
          <a:p>
            <a:pPr algn="just"/>
            <a:endParaRPr lang="pt-BR" sz="2000" dirty="0"/>
          </a:p>
          <a:p>
            <a:pPr algn="just"/>
            <a:endParaRPr lang="pt-BR" sz="2000" dirty="0" smtClean="0"/>
          </a:p>
          <a:p>
            <a:pPr algn="just"/>
            <a:endParaRPr lang="pt-BR" sz="2000" dirty="0"/>
          </a:p>
          <a:p>
            <a:pPr algn="just"/>
            <a:endParaRPr lang="pt-BR" sz="2000" dirty="0" smtClean="0"/>
          </a:p>
          <a:p>
            <a:pPr algn="just"/>
            <a:endParaRPr lang="pt-BR" sz="2000" dirty="0"/>
          </a:p>
          <a:p>
            <a:pPr algn="just"/>
            <a:endParaRPr lang="pt-BR" sz="2000" dirty="0" smtClean="0"/>
          </a:p>
          <a:p>
            <a:pPr algn="just"/>
            <a:endParaRPr lang="pt-BR" sz="2000" dirty="0" smtClean="0"/>
          </a:p>
          <a:p>
            <a:pPr algn="just"/>
            <a:endParaRPr lang="pt-BR" sz="2000" dirty="0"/>
          </a:p>
          <a:p>
            <a:pPr algn="just"/>
            <a:endParaRPr lang="pt-BR" sz="2000" dirty="0"/>
          </a:p>
          <a:p>
            <a:pPr algn="just"/>
            <a:endParaRPr lang="pt-BR" sz="2000" dirty="0" smtClean="0"/>
          </a:p>
          <a:p>
            <a:pPr algn="just"/>
            <a:r>
              <a:rPr lang="pt-BR" sz="2000" dirty="0" smtClean="0"/>
              <a:t>Atividades concomitantes: benefício em relação a cada emprego</a:t>
            </a:r>
            <a:r>
              <a:rPr lang="pt-BR" sz="2000" dirty="0"/>
              <a:t>.</a:t>
            </a:r>
            <a:endParaRPr lang="pt-BR" sz="2000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836713"/>
            <a:ext cx="4041775" cy="432048"/>
          </a:xfrm>
        </p:spPr>
        <p:txBody>
          <a:bodyPr/>
          <a:lstStyle/>
          <a:p>
            <a:pPr algn="ctr"/>
            <a:r>
              <a:rPr lang="pt-BR" dirty="0" smtClean="0"/>
              <a:t>Nova regra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196752"/>
            <a:ext cx="4041775" cy="5544616"/>
          </a:xfrm>
        </p:spPr>
        <p:txBody>
          <a:bodyPr/>
          <a:lstStyle/>
          <a:p>
            <a:pPr algn="just"/>
            <a:r>
              <a:rPr lang="pt-BR" sz="1800" dirty="0" smtClean="0">
                <a:solidFill>
                  <a:srgbClr val="000000"/>
                </a:solidFill>
              </a:rPr>
              <a:t>Novas disposições sobre adoção, pagamento ao cônjuge ou companheiro sobrevivente,  empregada do MEI e exigência de afastamento de todas as atividades;</a:t>
            </a:r>
          </a:p>
          <a:p>
            <a:pPr lvl="0" algn="just"/>
            <a:r>
              <a:rPr lang="pt-BR" sz="1800" dirty="0" smtClean="0">
                <a:solidFill>
                  <a:srgbClr val="000000"/>
                </a:solidFill>
              </a:rPr>
              <a:t>Empregada intermitente: pago </a:t>
            </a:r>
            <a:r>
              <a:rPr lang="pt-BR" sz="1800" dirty="0">
                <a:solidFill>
                  <a:srgbClr val="000000"/>
                </a:solidFill>
              </a:rPr>
              <a:t>pela PS; média das remunerações nos 12 meses que antecederem o parto/adoção; 1 único benefício</a:t>
            </a:r>
            <a:r>
              <a:rPr lang="pt-BR" sz="1800" dirty="0" smtClean="0">
                <a:solidFill>
                  <a:srgbClr val="000000"/>
                </a:solidFill>
              </a:rPr>
              <a:t>;</a:t>
            </a:r>
          </a:p>
          <a:p>
            <a:pPr algn="just"/>
            <a:r>
              <a:rPr lang="pt-BR" sz="1800" dirty="0" smtClean="0">
                <a:solidFill>
                  <a:srgbClr val="000000"/>
                </a:solidFill>
              </a:rPr>
              <a:t>Jornada parcial: </a:t>
            </a:r>
            <a:r>
              <a:rPr lang="pt-BR" sz="1800" dirty="0">
                <a:solidFill>
                  <a:srgbClr val="000000"/>
                </a:solidFill>
              </a:rPr>
              <a:t>SC &lt; SM mensal, pago pela PS, desde que complementado; SC &gt; SM mensal, pago pelas empresas (exigência de comprovantes</a:t>
            </a:r>
            <a:r>
              <a:rPr lang="pt-BR" sz="1800" dirty="0" smtClean="0">
                <a:solidFill>
                  <a:srgbClr val="000000"/>
                </a:solidFill>
              </a:rPr>
              <a:t>);</a:t>
            </a:r>
            <a:endParaRPr lang="pt-BR" sz="1800" dirty="0">
              <a:solidFill>
                <a:srgbClr val="000000"/>
              </a:solidFill>
            </a:endParaRPr>
          </a:p>
          <a:p>
            <a:pPr algn="just"/>
            <a:r>
              <a:rPr lang="pt-BR" sz="1800" dirty="0" smtClean="0">
                <a:solidFill>
                  <a:srgbClr val="000000"/>
                </a:solidFill>
              </a:rPr>
              <a:t>soma </a:t>
            </a:r>
            <a:r>
              <a:rPr lang="pt-BR" sz="1800" dirty="0">
                <a:solidFill>
                  <a:srgbClr val="000000"/>
                </a:solidFill>
              </a:rPr>
              <a:t>das remunerações igual ou &gt; 1 SM mensal (individualmente, o SM poderá ser &lt; SM mensal</a:t>
            </a:r>
            <a:r>
              <a:rPr lang="pt-BR" sz="1800" dirty="0" smtClean="0">
                <a:solidFill>
                  <a:srgbClr val="000000"/>
                </a:solidFill>
              </a:rPr>
              <a:t>).</a:t>
            </a:r>
            <a:endParaRPr lang="pt-BR" sz="1800" dirty="0">
              <a:solidFill>
                <a:srgbClr val="000000"/>
              </a:solidFill>
            </a:endParaRPr>
          </a:p>
          <a:p>
            <a:pPr lvl="0" algn="just"/>
            <a:endParaRPr lang="pt-BR" sz="2000" dirty="0" smtClean="0">
              <a:solidFill>
                <a:srgbClr val="000000"/>
              </a:solidFill>
            </a:endParaRPr>
          </a:p>
          <a:p>
            <a:pPr marL="0" lvl="0" indent="0" algn="just">
              <a:buNone/>
            </a:pPr>
            <a:endParaRPr lang="pt-BR" sz="2000" dirty="0" smtClean="0">
              <a:solidFill>
                <a:srgbClr val="000000"/>
              </a:solidFill>
            </a:endParaRPr>
          </a:p>
          <a:p>
            <a:pPr lvl="0" algn="just"/>
            <a:endParaRPr lang="pt-BR" sz="2000" dirty="0">
              <a:solidFill>
                <a:srgbClr val="000000"/>
              </a:solidFill>
            </a:endParaRPr>
          </a:p>
          <a:p>
            <a:pPr marL="0" lvl="0" indent="0" algn="just">
              <a:buNone/>
            </a:pPr>
            <a:endParaRPr lang="pt-BR" sz="2000" dirty="0">
              <a:solidFill>
                <a:srgbClr val="000000"/>
              </a:solidFill>
            </a:endParaRPr>
          </a:p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36B62-EF67-4B5A-8216-344AC0AEA99F}" type="slidenum">
              <a:rPr lang="pt-BR" smtClean="0">
                <a:solidFill>
                  <a:srgbClr val="000000"/>
                </a:solidFill>
              </a:rPr>
              <a:pPr/>
              <a:t>8</a:t>
            </a:fld>
            <a:endParaRPr lang="pt-B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6626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pt-BR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Outras Disposições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908721"/>
            <a:ext cx="4040188" cy="648072"/>
          </a:xfrm>
        </p:spPr>
        <p:txBody>
          <a:bodyPr/>
          <a:lstStyle/>
          <a:p>
            <a:pPr algn="ctr"/>
            <a:r>
              <a:rPr lang="pt-BR" dirty="0" smtClean="0"/>
              <a:t>Regra anterior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1484784"/>
            <a:ext cx="4040188" cy="5373216"/>
          </a:xfrm>
        </p:spPr>
        <p:txBody>
          <a:bodyPr/>
          <a:lstStyle/>
          <a:p>
            <a:r>
              <a:rPr lang="pt-BR" sz="2000" b="1" dirty="0" smtClean="0"/>
              <a:t>Salário-família</a:t>
            </a:r>
            <a:r>
              <a:rPr lang="pt-BR" sz="2000" dirty="0" smtClean="0"/>
              <a:t>: 2 faixas de valores.</a:t>
            </a:r>
          </a:p>
          <a:p>
            <a:r>
              <a:rPr lang="pt-BR" sz="2000" b="1" dirty="0" smtClean="0"/>
              <a:t>Auxílio-reclusão</a:t>
            </a:r>
            <a:r>
              <a:rPr lang="pt-BR" sz="2000" dirty="0" smtClean="0"/>
              <a:t>: sem carência; regime fechado ou semiaberto; 100% da aposentadoria.	</a:t>
            </a:r>
          </a:p>
          <a:p>
            <a:r>
              <a:rPr lang="pt-BR" sz="2000" b="1" dirty="0" smtClean="0"/>
              <a:t>JA</a:t>
            </a:r>
            <a:r>
              <a:rPr lang="pt-BR" sz="2000" dirty="0" smtClean="0"/>
              <a:t>: mínimo 3 testemunhas.</a:t>
            </a:r>
          </a:p>
          <a:p>
            <a:pPr algn="just"/>
            <a:r>
              <a:rPr lang="pt-BR" sz="2000" b="1" dirty="0" smtClean="0"/>
              <a:t>Requerimentos</a:t>
            </a:r>
            <a:r>
              <a:rPr lang="pt-BR" sz="2000" dirty="0" smtClean="0"/>
              <a:t>: sem previsão específica da forma de requerimento.</a:t>
            </a:r>
          </a:p>
          <a:p>
            <a:pPr algn="just"/>
            <a:r>
              <a:rPr lang="pt-BR" sz="2000" b="1" dirty="0" smtClean="0"/>
              <a:t>Cadastro de segurados especiais</a:t>
            </a:r>
            <a:r>
              <a:rPr lang="pt-BR" sz="2000" dirty="0" smtClean="0"/>
              <a:t>: sem previsão.</a:t>
            </a:r>
          </a:p>
          <a:p>
            <a:pPr algn="just"/>
            <a:endParaRPr lang="pt-BR" sz="2000" dirty="0" smtClean="0"/>
          </a:p>
          <a:p>
            <a:pPr algn="just"/>
            <a:endParaRPr lang="pt-BR" sz="2000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908721"/>
            <a:ext cx="4041775" cy="648072"/>
          </a:xfrm>
        </p:spPr>
        <p:txBody>
          <a:bodyPr/>
          <a:lstStyle/>
          <a:p>
            <a:pPr algn="ctr"/>
            <a:r>
              <a:rPr lang="pt-BR" dirty="0" smtClean="0"/>
              <a:t>Nova regra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84784"/>
            <a:ext cx="4041775" cy="5373216"/>
          </a:xfrm>
        </p:spPr>
        <p:txBody>
          <a:bodyPr/>
          <a:lstStyle/>
          <a:p>
            <a:r>
              <a:rPr lang="pt-BR" sz="2000" dirty="0" smtClean="0"/>
              <a:t>Valor unificado: R</a:t>
            </a:r>
            <a:r>
              <a:rPr lang="pt-BR" sz="2000" dirty="0"/>
              <a:t>$ </a:t>
            </a:r>
            <a:r>
              <a:rPr lang="pt-BR" sz="2000" dirty="0" smtClean="0"/>
              <a:t>48,62 (baixa renda: R</a:t>
            </a:r>
            <a:r>
              <a:rPr lang="pt-BR" sz="2000" dirty="0"/>
              <a:t>$ </a:t>
            </a:r>
            <a:r>
              <a:rPr lang="pt-BR" sz="2000" dirty="0" smtClean="0"/>
              <a:t>1.425,56).</a:t>
            </a:r>
          </a:p>
          <a:p>
            <a:r>
              <a:rPr lang="pt-BR" sz="2000" dirty="0" smtClean="0"/>
              <a:t>Carência de 24m; regime fechado; não superior ao salário-mínimo.</a:t>
            </a:r>
          </a:p>
          <a:p>
            <a:endParaRPr lang="pt-BR" sz="2000" dirty="0"/>
          </a:p>
          <a:p>
            <a:r>
              <a:rPr lang="pt-BR" sz="2000" dirty="0" smtClean="0"/>
              <a:t>2 testemunhas</a:t>
            </a:r>
            <a:r>
              <a:rPr lang="pt-BR" sz="2000" dirty="0"/>
              <a:t>.</a:t>
            </a:r>
            <a:endParaRPr lang="pt-BR" sz="2000" dirty="0" smtClean="0"/>
          </a:p>
          <a:p>
            <a:pPr algn="just"/>
            <a:r>
              <a:rPr lang="pt-BR" sz="2000" dirty="0" smtClean="0"/>
              <a:t>Atendimento eletrônico (presencial em </a:t>
            </a:r>
            <a:r>
              <a:rPr lang="pt-BR" sz="2000" dirty="0"/>
              <a:t>caráter </a:t>
            </a:r>
            <a:r>
              <a:rPr lang="pt-BR" sz="2000" dirty="0" smtClean="0"/>
              <a:t>excepcional).</a:t>
            </a:r>
          </a:p>
          <a:p>
            <a:pPr algn="just"/>
            <a:r>
              <a:rPr lang="pt-BR" sz="1600" dirty="0" smtClean="0"/>
              <a:t>Cadastro no </a:t>
            </a:r>
            <a:r>
              <a:rPr lang="pt-BR" sz="1600" dirty="0"/>
              <a:t>CNIS, para fins de comprovação da condição e do exercício da atividade </a:t>
            </a:r>
            <a:r>
              <a:rPr lang="pt-BR" sz="1600" dirty="0" smtClean="0"/>
              <a:t>rural, por meio de declaração anual (1/1/2023) ou </a:t>
            </a:r>
            <a:r>
              <a:rPr lang="pt-BR" sz="1600" dirty="0" err="1" smtClean="0"/>
              <a:t>autodeclaração</a:t>
            </a:r>
            <a:r>
              <a:rPr lang="pt-BR" sz="1600" dirty="0" smtClean="0"/>
              <a:t>.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36B62-EF67-4B5A-8216-344AC0AEA99F}" type="slidenum">
              <a:rPr lang="pt-BR" smtClean="0">
                <a:solidFill>
                  <a:srgbClr val="000000"/>
                </a:solidFill>
              </a:rPr>
              <a:pPr/>
              <a:t>9</a:t>
            </a:fld>
            <a:endParaRPr lang="pt-BR" dirty="0">
              <a:solidFill>
                <a:srgbClr val="000000"/>
              </a:solidFill>
            </a:endParaRPr>
          </a:p>
        </p:txBody>
      </p:sp>
      <p:cxnSp>
        <p:nvCxnSpPr>
          <p:cNvPr id="11" name="Conector reto 10"/>
          <p:cNvCxnSpPr/>
          <p:nvPr/>
        </p:nvCxnSpPr>
        <p:spPr bwMode="auto">
          <a:xfrm>
            <a:off x="467544" y="2204864"/>
            <a:ext cx="82809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Conector reto 15"/>
          <p:cNvCxnSpPr/>
          <p:nvPr/>
        </p:nvCxnSpPr>
        <p:spPr bwMode="auto">
          <a:xfrm>
            <a:off x="467544" y="3140968"/>
            <a:ext cx="82809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Conector reto 18"/>
          <p:cNvCxnSpPr/>
          <p:nvPr/>
        </p:nvCxnSpPr>
        <p:spPr bwMode="auto">
          <a:xfrm>
            <a:off x="467544" y="3573016"/>
            <a:ext cx="835292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Conector reto 20"/>
          <p:cNvCxnSpPr/>
          <p:nvPr/>
        </p:nvCxnSpPr>
        <p:spPr bwMode="auto">
          <a:xfrm>
            <a:off x="467544" y="4509120"/>
            <a:ext cx="81369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Conector reto 11"/>
          <p:cNvCxnSpPr/>
          <p:nvPr/>
        </p:nvCxnSpPr>
        <p:spPr bwMode="auto">
          <a:xfrm flipH="1">
            <a:off x="611560" y="5661248"/>
            <a:ext cx="813690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0633941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lo-PORTUGUÊS">
  <a:themeElements>
    <a:clrScheme name="Modelo-PORTUGUÊS 3">
      <a:dk1>
        <a:srgbClr val="000000"/>
      </a:dk1>
      <a:lt1>
        <a:srgbClr val="FFFFCC"/>
      </a:lt1>
      <a:dk2>
        <a:srgbClr val="808000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Modelo-PORTUGUÊS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delo-PORTUGUÊ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-PORTUGUÊ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o-PORTUGUÊ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-PORTUGUÊ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-PORTUGUÊ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-PORTUGUÊ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o-PORTUGUÊ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C:\Arquivos de programas\Microsoft Office\Modelos\Modelo-PORTUGUÊS.pot</Template>
  <TotalTime>10370</TotalTime>
  <Words>1058</Words>
  <Application>Microsoft Office PowerPoint</Application>
  <PresentationFormat>Apresentação na tela (4:3)</PresentationFormat>
  <Paragraphs>165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3" baseType="lpstr">
      <vt:lpstr>Modelo-PORTUGUÊS</vt:lpstr>
      <vt:lpstr>Apresentação do PowerPoint</vt:lpstr>
      <vt:lpstr>Objeto da Apresentação</vt:lpstr>
      <vt:lpstr>Fundamento Jurídico das Alterações</vt:lpstr>
      <vt:lpstr>Tempo de Contribuição</vt:lpstr>
      <vt:lpstr>Nomenclatura dos Benefícios</vt:lpstr>
      <vt:lpstr>Cálculo do Valor da Renda Mensal</vt:lpstr>
      <vt:lpstr>Aposentadoria Especial</vt:lpstr>
      <vt:lpstr>Salário-maternidade</vt:lpstr>
      <vt:lpstr>Outras Disposições</vt:lpstr>
      <vt:lpstr>Outras Disposições</vt:lpstr>
      <vt:lpstr>Questionamentos da CNA</vt:lpstr>
      <vt:lpstr>Questionamentos da CNA</vt:lpstr>
    </vt:vector>
  </TitlesOfParts>
  <Company>MPAS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sem título</dc:title>
  <dc:creator>MPAS</dc:creator>
  <cp:lastModifiedBy>Cliente</cp:lastModifiedBy>
  <cp:revision>534</cp:revision>
  <cp:lastPrinted>2000-06-20T13:22:56Z</cp:lastPrinted>
  <dcterms:created xsi:type="dcterms:W3CDTF">2000-11-17T20:09:32Z</dcterms:created>
  <dcterms:modified xsi:type="dcterms:W3CDTF">2020-08-26T11:47:59Z</dcterms:modified>
</cp:coreProperties>
</file>